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25"/>
  </p:notesMasterIdLst>
  <p:handoutMasterIdLst>
    <p:handoutMasterId r:id="rId26"/>
  </p:handoutMasterIdLst>
  <p:sldIdLst>
    <p:sldId id="272" r:id="rId3"/>
    <p:sldId id="322" r:id="rId4"/>
    <p:sldId id="354" r:id="rId5"/>
    <p:sldId id="314" r:id="rId6"/>
    <p:sldId id="342" r:id="rId7"/>
    <p:sldId id="344" r:id="rId8"/>
    <p:sldId id="326" r:id="rId9"/>
    <p:sldId id="358" r:id="rId10"/>
    <p:sldId id="343" r:id="rId11"/>
    <p:sldId id="352" r:id="rId12"/>
    <p:sldId id="353" r:id="rId13"/>
    <p:sldId id="345" r:id="rId14"/>
    <p:sldId id="323" r:id="rId15"/>
    <p:sldId id="357" r:id="rId16"/>
    <p:sldId id="356" r:id="rId17"/>
    <p:sldId id="347" r:id="rId18"/>
    <p:sldId id="346" r:id="rId19"/>
    <p:sldId id="349" r:id="rId20"/>
    <p:sldId id="351" r:id="rId21"/>
    <p:sldId id="324" r:id="rId22"/>
    <p:sldId id="355" r:id="rId23"/>
    <p:sldId id="35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76" d="100"/>
          <a:sy n="76" d="100"/>
        </p:scale>
        <p:origin x="68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17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ru-RU" smtClean="0"/>
              <a:t>29.04.2022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>
          <a:gsLst>
            <a:gs pos="100000">
              <a:schemeClr val="accent1">
                <a:lumMod val="20000"/>
                <a:lumOff val="80000"/>
                <a:alpha val="86000"/>
              </a:schemeClr>
            </a:gs>
            <a:gs pos="42000">
              <a:schemeClr val="bg1">
                <a:alpha val="40000"/>
              </a:schemeClr>
            </a:gs>
            <a:gs pos="0">
              <a:schemeClr val="accent1">
                <a:lumMod val="20000"/>
                <a:lumOff val="80000"/>
                <a:alpha val="85000"/>
              </a:schemeClr>
            </a:gs>
            <a:gs pos="75000">
              <a:schemeClr val="bg1">
                <a:alpha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0" y="0"/>
            <a:ext cx="12188825" cy="713232"/>
            <a:chOff x="0" y="0"/>
            <a:chExt cx="12188825" cy="713232"/>
          </a:xfrm>
        </p:grpSpPr>
        <p:sp>
          <p:nvSpPr>
            <p:cNvPr id="7" name="Прямоугольник 6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0" y="0"/>
            <a:ext cx="713232" cy="6858000"/>
            <a:chOff x="0" y="0"/>
            <a:chExt cx="713232" cy="6858000"/>
          </a:xfrm>
        </p:grpSpPr>
        <p:sp>
          <p:nvSpPr>
            <p:cNvPr id="12" name="Прямоугольник 11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1476762" y="0"/>
            <a:ext cx="746886" cy="6858000"/>
            <a:chOff x="11476762" y="0"/>
            <a:chExt cx="746886" cy="6858000"/>
          </a:xfrm>
        </p:grpSpPr>
        <p:sp>
          <p:nvSpPr>
            <p:cNvPr id="15" name="Прямоугольник 14"/>
            <p:cNvSpPr/>
            <p:nvPr/>
          </p:nvSpPr>
          <p:spPr>
            <a:xfrm flipH="1">
              <a:off x="1147676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flipH="1">
              <a:off x="1202093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 flipV="1">
            <a:off x="0" y="6144768"/>
            <a:ext cx="12188825" cy="713232"/>
            <a:chOff x="0" y="0"/>
            <a:chExt cx="12188825" cy="713232"/>
          </a:xfrm>
        </p:grpSpPr>
        <p:sp>
          <p:nvSpPr>
            <p:cNvPr id="18" name="Прямоугольник 17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3749040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16736" y="0"/>
            <a:ext cx="12188825" cy="548640"/>
            <a:chOff x="0" y="0"/>
            <a:chExt cx="12188825" cy="713232"/>
          </a:xfrm>
        </p:grpSpPr>
        <p:sp>
          <p:nvSpPr>
            <p:cNvPr id="12" name="Прямоугольник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3749040"/>
            <a:ext cx="9601200" cy="9144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4112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7888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112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4112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7888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7888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8640" y="1005840"/>
            <a:ext cx="72237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48640" y="548640"/>
            <a:ext cx="6675120" cy="5760720"/>
          </a:xfrm>
          <a:noFill/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0" y="0"/>
            <a:ext cx="7772400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 flipV="1">
            <a:off x="0" y="6309360"/>
            <a:ext cx="7772400" cy="548640"/>
            <a:chOff x="0" y="0"/>
            <a:chExt cx="12188825" cy="713232"/>
          </a:xfrm>
        </p:grpSpPr>
        <p:sp>
          <p:nvSpPr>
            <p:cNvPr id="12" name="Прямоугольник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 rot="5400000" flipV="1">
            <a:off x="-3154680" y="3154680"/>
            <a:ext cx="6858000" cy="548640"/>
            <a:chOff x="0" y="0"/>
            <a:chExt cx="12188825" cy="713232"/>
          </a:xfrm>
        </p:grpSpPr>
        <p:sp>
          <p:nvSpPr>
            <p:cNvPr id="15" name="Прямоугольник 14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 rot="16200000" flipH="1" flipV="1">
            <a:off x="4069079" y="3154681"/>
            <a:ext cx="6858000" cy="548640"/>
            <a:chOff x="0" y="0"/>
            <a:chExt cx="12188825" cy="713232"/>
          </a:xfrm>
        </p:grpSpPr>
        <p:sp>
          <p:nvSpPr>
            <p:cNvPr id="18" name="Прямоугольник 17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56000"/>
              </a:schemeClr>
            </a:gs>
            <a:gs pos="7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 bwMode="auto"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Прямоугольник 8"/>
            <p:cNvSpPr/>
            <p:nvPr/>
          </p:nvSpPr>
          <p:spPr bwMode="auto"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 bwMode="auto"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950976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1120" y="1673352"/>
            <a:ext cx="95097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75776" y="6391656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341120" y="6391656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10800" y="6391656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.png"/><Relationship Id="rId4" Type="http://schemas.openxmlformats.org/officeDocument/2006/relationships/image" Target="../media/image4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711450" y="563434"/>
            <a:ext cx="6769100" cy="185737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/>
          <a:p>
            <a:pPr algn="ctr" eaLnBrk="1" hangingPunct="1">
              <a:defRPr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Геотехническая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лаборатория 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35435" y="3517053"/>
            <a:ext cx="107211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buNone/>
            </a:pPr>
            <a:r>
              <a:rPr lang="ru-RU" altLang="ru-RU" sz="2400" b="1" i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Особенности определения коэффициента демпфирования и коэффициентов Рэлея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47738" y="5449664"/>
            <a:ext cx="8532812" cy="77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itchFamily="34" charset="0"/>
              <a:buNone/>
              <a:defRPr/>
            </a:pPr>
            <a:endParaRPr lang="ru-RU" altLang="ru-RU" sz="16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F66CDC-1335-4489-9D6B-06DCF751F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358" y="1125716"/>
            <a:ext cx="2303284" cy="23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Динамический </a:t>
            </a:r>
            <a:r>
              <a:rPr lang="ru-RU" dirty="0" err="1"/>
              <a:t>стабилометр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6405FAB-17FD-4AD6-B089-13FBF1BE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10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76C87F-9416-4110-9BA7-DBB2CE047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5" y="856371"/>
            <a:ext cx="2779140" cy="2596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4A5206-1802-4948-948C-1668935F7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852492"/>
            <a:ext cx="2779140" cy="2604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4B3541-2186-4958-A2E8-05295ACD5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01" y="851701"/>
            <a:ext cx="4293699" cy="2606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39E225-B594-4AA6-A707-50A2DC0B3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5" y="3590628"/>
            <a:ext cx="2779140" cy="2604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4513003-2A4E-4135-BF44-A5D1D9238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3581288"/>
            <a:ext cx="2779140" cy="2637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2171401-FF18-476F-8545-A7A20C1808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03" y="3581287"/>
            <a:ext cx="4346340" cy="2637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675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Динамический </a:t>
            </a:r>
            <a:r>
              <a:rPr lang="ru-RU" dirty="0" err="1"/>
              <a:t>стабилометр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6405FAB-17FD-4AD6-B089-13FBF1BE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11</a:t>
            </a:fld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6A734-22DA-4E9E-8118-FD4450B8FC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t="9486" r="4787" b="7369"/>
          <a:stretch/>
        </p:blipFill>
        <p:spPr>
          <a:xfrm>
            <a:off x="3149599" y="1371600"/>
            <a:ext cx="552131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0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Прямой простой сдвиг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651867-C56B-4F59-8171-64328B49CFF2}"/>
                  </a:ext>
                </a:extLst>
              </p:cNvPr>
              <p:cNvSpPr txBox="1"/>
              <p:nvPr/>
            </p:nvSpPr>
            <p:spPr>
              <a:xfrm>
                <a:off x="765128" y="4959946"/>
                <a:ext cx="6080171" cy="1648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𝑙𝑜𝑜𝑝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b="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ru-RU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000" dirty="0"/>
                  <a:t>—</a:t>
                </a:r>
                <a:r>
                  <a:rPr lang="en-US" sz="2000" dirty="0"/>
                  <a:t> </a:t>
                </a:r>
                <a:r>
                  <a:rPr lang="ru-RU" dirty="0"/>
                  <a:t>рассеянная энергия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000" dirty="0"/>
                  <a:t>— </a:t>
                </a:r>
                <a:r>
                  <a:rPr lang="ru-RU" dirty="0"/>
                  <a:t>энергия деформации</a:t>
                </a:r>
              </a:p>
              <a:p>
                <a:endParaRPr lang="ru-RU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651867-C56B-4F59-8171-64328B49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28" y="4959946"/>
                <a:ext cx="6080171" cy="1648465"/>
              </a:xfrm>
              <a:prstGeom prst="rect">
                <a:avLst/>
              </a:prstGeom>
              <a:blipFill>
                <a:blip r:embed="rId3"/>
                <a:stretch>
                  <a:fillRect l="-18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258D3578-5F4F-4853-920B-D8C4588C97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8" y="1073821"/>
            <a:ext cx="5125949" cy="3829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2">
            <a:extLst>
              <a:ext uri="{FF2B5EF4-FFF2-40B4-BE49-F238E27FC236}">
                <a16:creationId xmlns:a16="http://schemas.microsoft.com/office/drawing/2014/main" id="{CA002802-69E4-493C-9A8A-7F10EF8D2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67" y="1073821"/>
            <a:ext cx="5050984" cy="3830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3C2391-6348-4E82-826E-D6B8228417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534" y="3429000"/>
            <a:ext cx="1163130" cy="1163130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6A9CB5EB-A193-43F1-98B6-AC08F9E0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051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13A32-DBA2-4284-8CD2-1A29B74E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Определение коэффициентов Рэлея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6">
                <a:extLst>
                  <a:ext uri="{FF2B5EF4-FFF2-40B4-BE49-F238E27FC236}">
                    <a16:creationId xmlns:a16="http://schemas.microsoft.com/office/drawing/2014/main" id="{C2EAEB27-0684-429F-BA1E-05F7917E1E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36955" y="1271516"/>
                <a:ext cx="3986544" cy="3862546"/>
              </a:xfrm>
            </p:spPr>
            <p:txBody>
              <a:bodyPr>
                <a:normAutofit fontScale="25000" lnSpcReduction="20000"/>
              </a:bodyPr>
              <a:lstStyle/>
              <a:p>
                <a:pPr marL="45720" indent="0">
                  <a:lnSpc>
                    <a:spcPct val="120000"/>
                  </a:lnSpc>
                  <a:buNone/>
                </a:pPr>
                <a:r>
                  <a:rPr lang="ru-RU" sz="8000" dirty="0">
                    <a:latin typeface="+mj-lt"/>
                    <a:cs typeface="Times New Roman" panose="02020603050405020304" pitchFamily="18" charset="0"/>
                  </a:rPr>
                  <a:t>Демпфирование по Рэлею определяется формулой:</a:t>
                </a:r>
                <a:endParaRPr lang="en-US" sz="8000" dirty="0">
                  <a:latin typeface="+mj-lt"/>
                  <a:cs typeface="Times New Roman" panose="02020603050405020304" pitchFamily="18" charset="0"/>
                </a:endParaRPr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8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  <m:r>
                      <a:rPr lang="en-US" sz="80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8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8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8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en-US" sz="80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8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8000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</m:den>
                    </m:f>
                    <m:r>
                      <a:rPr lang="en-US" sz="8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8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8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8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en-US" sz="80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8000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</m:num>
                      <m:den>
                        <m:r>
                          <a:rPr lang="en-US" sz="8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8000" dirty="0"/>
                  <a:t> </a:t>
                </a:r>
                <a:endParaRPr lang="ru-RU" sz="8000" dirty="0"/>
              </a:p>
              <a:p>
                <a:pPr marL="45720" indent="0">
                  <a:lnSpc>
                    <a:spcPct val="120000"/>
                  </a:lnSpc>
                  <a:buNone/>
                </a:pPr>
                <a:r>
                  <a:rPr lang="ru-RU" sz="8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Коэффициенты возможно найти решив систему уравнений для  двух опытов:</a:t>
                </a:r>
              </a:p>
              <a:p>
                <a:pPr marL="4572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8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8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8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80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η</m:t>
                                  </m:r>
                                </m:e>
                                <m:sub>
                                  <m:r>
                                    <a:rPr lang="en-US" sz="800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00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8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ru-RU" sz="8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8000" i="0" smtClean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sz="8000" i="0" smtClean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8000" i="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ru-RU" sz="8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8000" i="0" smtClean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sz="8000" i="0" smtClean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ru-RU" sz="8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800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ζ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000" i="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ζ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8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80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η</m:t>
                                  </m:r>
                                </m:e>
                                <m:sub>
                                  <m:r>
                                    <a:rPr lang="en-US" sz="800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00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8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8000" i="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2(</m:t>
                                  </m:r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ζ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000" i="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ζ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8000" i="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ru-RU" sz="8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8000" i="0" smtClean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sz="8000" i="0" smtClean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8000" i="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8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ru-RU" sz="8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8000" i="0" smtClean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sz="8000" i="0" smtClean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8000" i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6">
                <a:extLst>
                  <a:ext uri="{FF2B5EF4-FFF2-40B4-BE49-F238E27FC236}">
                    <a16:creationId xmlns:a16="http://schemas.microsoft.com/office/drawing/2014/main" id="{C2EAEB27-0684-429F-BA1E-05F7917E1E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36955" y="1271516"/>
                <a:ext cx="3986544" cy="3862546"/>
              </a:xfrm>
              <a:blipFill>
                <a:blip r:embed="rId2"/>
                <a:stretch>
                  <a:fillRect l="-459" t="-9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BE5532-3F00-4A54-A4BC-46C73F05A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668D8C-AD19-4A83-AECE-D66B1EEE6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6" y="1140934"/>
            <a:ext cx="7523641" cy="478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83C8D5-D56E-4E17-8620-4CF2A1A0DE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11" y="1482754"/>
            <a:ext cx="1163130" cy="1163130"/>
          </a:xfrm>
          <a:prstGeom prst="rect">
            <a:avLst/>
          </a:prstGeom>
        </p:spPr>
      </p:pic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91236BDF-6970-4C02-AF23-36AE40A9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3738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Динамический </a:t>
            </a:r>
            <a:r>
              <a:rPr lang="ru-RU" dirty="0" err="1"/>
              <a:t>стабилометр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6405FAB-17FD-4AD6-B089-13FBF1BE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14</a:t>
            </a:fld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DDEDC-7B3F-46BD-AB50-AA4A2B3AA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856372"/>
            <a:ext cx="8469796" cy="52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Динамический </a:t>
            </a:r>
            <a:r>
              <a:rPr lang="ru-RU" dirty="0" err="1"/>
              <a:t>стабилометр</a:t>
            </a:r>
            <a:endParaRPr lang="ru-RU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6405FAB-17FD-4AD6-B089-13FBF1BE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15</a:t>
            </a:fld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AD8FDB-0F77-4674-A92F-A754F6DD0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0" y="856372"/>
            <a:ext cx="3684825" cy="519173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0C19D3-667A-4845-A5C5-89F2F524B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55" y="856372"/>
            <a:ext cx="3699328" cy="519173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8F3FDC2-D5B6-4859-B162-305C3035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235" y="856372"/>
            <a:ext cx="3699329" cy="52030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6FF85D7-1FA0-451C-A2CB-2FA252D6F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8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900150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коэффициентов Рэлея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для низкочастотных колебаний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D4F432-2B81-48FB-A752-ED4DDD6FB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03" y="2239755"/>
            <a:ext cx="5847335" cy="3692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24A255-3376-4C9E-9C41-D481C1BA7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3" y="2239755"/>
            <a:ext cx="5778307" cy="3692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F07DF06-FB80-4681-BFC8-7D4731CCBFB3}"/>
              </a:ext>
            </a:extLst>
          </p:cNvPr>
          <p:cNvSpPr txBox="1">
            <a:spLocks/>
          </p:cNvSpPr>
          <p:nvPr/>
        </p:nvSpPr>
        <p:spPr>
          <a:xfrm>
            <a:off x="212073" y="1335049"/>
            <a:ext cx="5778306" cy="814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Колебания в диапазоне 0.1 – 10 Гц.</a:t>
            </a:r>
          </a:p>
          <a:p>
            <a:pPr algn="ctr"/>
            <a:r>
              <a:rPr lang="ru-RU" sz="2400" dirty="0"/>
              <a:t>Нормальный масштаб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ECB0805-F594-4EE0-9876-D051DA9F7EB3}"/>
              </a:ext>
            </a:extLst>
          </p:cNvPr>
          <p:cNvSpPr txBox="1">
            <a:spLocks/>
          </p:cNvSpPr>
          <p:nvPr/>
        </p:nvSpPr>
        <p:spPr>
          <a:xfrm>
            <a:off x="6044217" y="1316245"/>
            <a:ext cx="5778306" cy="814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Колебания в диапазоне 0.1 – 10 Гц.</a:t>
            </a:r>
          </a:p>
          <a:p>
            <a:pPr algn="ctr"/>
            <a:r>
              <a:rPr lang="ru-RU" sz="2400" dirty="0"/>
              <a:t>Логарифмический масштаб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1EF086-3262-4C91-8F55-665947281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6" y="2329675"/>
            <a:ext cx="1163130" cy="11631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BD7BAF-0A24-492B-889A-259FDA7CDB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27" y="2329675"/>
            <a:ext cx="1163130" cy="1163130"/>
          </a:xfrm>
          <a:prstGeom prst="rect">
            <a:avLst/>
          </a:prstGeom>
        </p:spPr>
      </p:pic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92A47403-86A6-49C5-89EF-4BE6DB4D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683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Сравнение результатов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22F11F-F7A7-406F-A3E6-6987F138C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9754"/>
            <a:ext cx="5739685" cy="3692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F4AD5E7A-174A-4BBC-B5A4-BA1741C0E0AD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388A87-7D10-4564-A037-DF4F100B6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3" y="2239754"/>
            <a:ext cx="5847335" cy="3692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A4DD43B-9BAE-4BBC-B269-EDDC9AD275F3}"/>
              </a:ext>
            </a:extLst>
          </p:cNvPr>
          <p:cNvSpPr txBox="1">
            <a:spLocks/>
          </p:cNvSpPr>
          <p:nvPr/>
        </p:nvSpPr>
        <p:spPr>
          <a:xfrm>
            <a:off x="212073" y="1335049"/>
            <a:ext cx="5778306" cy="814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Колебания в диапазоне 0.1 – 10 Гц.</a:t>
            </a:r>
          </a:p>
          <a:p>
            <a:pPr algn="ctr"/>
            <a:r>
              <a:rPr lang="ru-RU" sz="2400" dirty="0"/>
              <a:t>Логарифмический масштаб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57C5342-B283-4590-B34A-903E78F9C2AA}"/>
              </a:ext>
            </a:extLst>
          </p:cNvPr>
          <p:cNvSpPr txBox="1">
            <a:spLocks/>
          </p:cNvSpPr>
          <p:nvPr/>
        </p:nvSpPr>
        <p:spPr>
          <a:xfrm>
            <a:off x="6044217" y="1316245"/>
            <a:ext cx="5778306" cy="814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Колебания в диапазоне 50 – 150 Гц.</a:t>
            </a:r>
          </a:p>
          <a:p>
            <a:pPr algn="ctr"/>
            <a:r>
              <a:rPr lang="ru-RU" sz="2400" dirty="0"/>
              <a:t>Нормальный масштаб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69CCC5-E2B2-440B-A1C0-6C29BBCEA8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240" y="2335728"/>
            <a:ext cx="1163130" cy="11631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339502-1389-4FFC-80B2-8874220804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71" y="2335728"/>
            <a:ext cx="1163130" cy="1163130"/>
          </a:xfrm>
          <a:prstGeom prst="rect">
            <a:avLst/>
          </a:prstGeom>
        </p:spPr>
      </p:pic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0D461709-A28B-48A0-A084-54954303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8604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814784"/>
          </a:xfrm>
        </p:spPr>
        <p:txBody>
          <a:bodyPr>
            <a:normAutofit fontScale="90000"/>
          </a:bodyPr>
          <a:lstStyle/>
          <a:p>
            <a:r>
              <a:rPr lang="ru-RU" dirty="0"/>
              <a:t>Учет параметров демпфирования  при </a:t>
            </a:r>
            <a:br>
              <a:rPr lang="ru-RU" dirty="0"/>
            </a:br>
            <a:r>
              <a:rPr lang="ru-RU" dirty="0"/>
              <a:t>моделировании сейсмических нагрузок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F4AD5E7A-174A-4BBC-B5A4-BA1741C0E0AD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0D461709-A28B-48A0-A084-54954303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18</a:t>
            </a:fld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6122E5-54C0-4426-82BC-28BE070E3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1032234"/>
            <a:ext cx="7537450" cy="253501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8130C63-F645-4E47-BBDD-2195FD4BF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3633875"/>
            <a:ext cx="7537450" cy="2535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FB81EC-D4D9-4078-8498-5059549DEF93}"/>
                  </a:ext>
                </a:extLst>
              </p:cNvPr>
              <p:cNvSpPr txBox="1"/>
              <p:nvPr/>
            </p:nvSpPr>
            <p:spPr>
              <a:xfrm>
                <a:off x="408747" y="2119442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0.05</a:t>
                </a:r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FB81EC-D4D9-4078-8498-5059549D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47" y="2119442"/>
                <a:ext cx="1338285" cy="461665"/>
              </a:xfrm>
              <a:prstGeom prst="rect">
                <a:avLst/>
              </a:prstGeom>
              <a:blipFill>
                <a:blip r:embed="rId5"/>
                <a:stretch>
                  <a:fillRect l="-3636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BA94BB-5A0F-44F7-8C82-F57B0C44580F}"/>
                  </a:ext>
                </a:extLst>
              </p:cNvPr>
              <p:cNvSpPr txBox="1"/>
              <p:nvPr/>
            </p:nvSpPr>
            <p:spPr>
              <a:xfrm>
                <a:off x="408748" y="4278054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0.7</a:t>
                </a:r>
                <a:endParaRPr lang="ru-RU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BA94BB-5A0F-44F7-8C82-F57B0C445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48" y="4278054"/>
                <a:ext cx="1338285" cy="461665"/>
              </a:xfrm>
              <a:prstGeom prst="rect">
                <a:avLst/>
              </a:prstGeom>
              <a:blipFill>
                <a:blip r:embed="rId6"/>
                <a:stretch>
                  <a:fillRect l="-3636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1ECB749B-8397-4C10-8386-95CDC2F2189C}"/>
              </a:ext>
            </a:extLst>
          </p:cNvPr>
          <p:cNvSpPr txBox="1">
            <a:spLocks/>
          </p:cNvSpPr>
          <p:nvPr/>
        </p:nvSpPr>
        <p:spPr>
          <a:xfrm>
            <a:off x="742134" y="6228817"/>
            <a:ext cx="10591800" cy="5013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Графики перемещения</a:t>
            </a:r>
          </a:p>
        </p:txBody>
      </p:sp>
    </p:spTree>
    <p:extLst>
      <p:ext uri="{BB962C8B-B14F-4D97-AF65-F5344CB8AC3E}">
        <p14:creationId xmlns:p14="http://schemas.microsoft.com/office/powerpoint/2010/main" val="418527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814784"/>
          </a:xfrm>
        </p:spPr>
        <p:txBody>
          <a:bodyPr>
            <a:normAutofit fontScale="90000"/>
          </a:bodyPr>
          <a:lstStyle/>
          <a:p>
            <a:r>
              <a:rPr lang="ru-RU" dirty="0"/>
              <a:t>Учет параметров демпфирования  при </a:t>
            </a:r>
            <a:br>
              <a:rPr lang="ru-RU" dirty="0"/>
            </a:br>
            <a:r>
              <a:rPr lang="ru-RU" dirty="0"/>
              <a:t>моделировании сейсмических нагрузок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F4AD5E7A-174A-4BBC-B5A4-BA1741C0E0AD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0D461709-A28B-48A0-A084-54954303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19</a:t>
            </a:fld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EA3DD6-86AB-4176-B1B7-83705D991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3633875"/>
            <a:ext cx="7537450" cy="25350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C9FD82-EA7F-4A25-8025-CB6957B31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1003026"/>
            <a:ext cx="7537450" cy="2535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AD31BB-CFDF-4067-9E8F-0CED6BE1CCAF}"/>
                  </a:ext>
                </a:extLst>
              </p:cNvPr>
              <p:cNvSpPr txBox="1"/>
              <p:nvPr/>
            </p:nvSpPr>
            <p:spPr>
              <a:xfrm>
                <a:off x="408747" y="1979742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0.05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AD31BB-CFDF-4067-9E8F-0CED6BE1C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47" y="1979742"/>
                <a:ext cx="1338285" cy="461665"/>
              </a:xfrm>
              <a:prstGeom prst="rect">
                <a:avLst/>
              </a:prstGeom>
              <a:blipFill>
                <a:blip r:embed="rId5"/>
                <a:stretch>
                  <a:fillRect l="-3636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3325CF-DF32-477F-B76B-C8C02237BD82}"/>
                  </a:ext>
                </a:extLst>
              </p:cNvPr>
              <p:cNvSpPr txBox="1"/>
              <p:nvPr/>
            </p:nvSpPr>
            <p:spPr>
              <a:xfrm>
                <a:off x="408748" y="4138354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0.7</a:t>
                </a:r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3325CF-DF32-477F-B76B-C8C02237B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48" y="4138354"/>
                <a:ext cx="1338285" cy="461665"/>
              </a:xfrm>
              <a:prstGeom prst="rect">
                <a:avLst/>
              </a:prstGeom>
              <a:blipFill>
                <a:blip r:embed="rId6"/>
                <a:stretch>
                  <a:fillRect l="-3636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246726C9-6EB0-48F5-A34B-A18E8230AE6C}"/>
              </a:ext>
            </a:extLst>
          </p:cNvPr>
          <p:cNvSpPr txBox="1">
            <a:spLocks/>
          </p:cNvSpPr>
          <p:nvPr/>
        </p:nvSpPr>
        <p:spPr>
          <a:xfrm>
            <a:off x="742134" y="6228817"/>
            <a:ext cx="10591800" cy="5013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Графики порового давления</a:t>
            </a:r>
          </a:p>
        </p:txBody>
      </p:sp>
    </p:spTree>
    <p:extLst>
      <p:ext uri="{BB962C8B-B14F-4D97-AF65-F5344CB8AC3E}">
        <p14:creationId xmlns:p14="http://schemas.microsoft.com/office/powerpoint/2010/main" val="37504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186D8-FCCC-4212-98F1-D3BDCA5F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Параметры затухающих колебаний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6">
                <a:extLst>
                  <a:ext uri="{FF2B5EF4-FFF2-40B4-BE49-F238E27FC236}">
                    <a16:creationId xmlns:a16="http://schemas.microsoft.com/office/drawing/2014/main" id="{32EB6814-AEC9-41D4-AA9C-325DB9E18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023" y="1135568"/>
                <a:ext cx="5144475" cy="4873973"/>
              </a:xfrm>
            </p:spPr>
            <p:txBody>
              <a:bodyPr>
                <a:noAutofit/>
              </a:bodyPr>
              <a:lstStyle/>
              <a:p>
                <a:pPr marL="45720" indent="0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ru-RU" sz="2400" b="1" dirty="0">
                    <a:solidFill>
                      <a:schemeClr val="tx1"/>
                    </a:solidFill>
                  </a:rPr>
                  <a:t>Декремент затухания</a:t>
                </a:r>
                <a:r>
                  <a:rPr lang="ru-RU" b="1" dirty="0">
                    <a:solidFill>
                      <a:schemeClr val="tx1"/>
                    </a:solidFill>
                  </a:rPr>
                  <a:t> - </a:t>
                </a:r>
                <a:r>
                  <a:rPr lang="ru-RU" sz="2000" dirty="0"/>
                  <a:t>отношения двух последовательных амплитуд в одну и ту же сторону:             </a:t>
                </a:r>
              </a:p>
              <a:p>
                <a:pPr marL="45720" indent="0" algn="ctr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=</a:t>
                </a:r>
                <a:r>
                  <a:rPr lang="el-GR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dirty="0"/>
                          <m:t>T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" indent="0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ru-RU" dirty="0"/>
                  <a:t>также он связан </a:t>
                </a:r>
                <a:r>
                  <a:rPr lang="ru-RU" sz="2000" dirty="0">
                    <a:solidFill>
                      <a:schemeClr val="tx1"/>
                    </a:solidFill>
                  </a:rPr>
                  <a:t>с законом затухающих колебаний:</a:t>
                </a:r>
              </a:p>
              <a:p>
                <a:pPr marL="45720" indent="0" algn="ctr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</a:rPr>
                          <m:t>Ae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t)</a:t>
                </a:r>
                <a:endParaRPr lang="ru-RU" sz="2000" dirty="0">
                  <a:solidFill>
                    <a:schemeClr val="tx1"/>
                  </a:solidFill>
                </a:endParaRPr>
              </a:p>
              <a:p>
                <a:pPr marL="45720" indent="0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демпфирования  рассчитывается из декремента затухания </a:t>
                </a:r>
                <a:r>
                  <a:rPr lang="ru-RU" dirty="0"/>
                  <a:t>:</a:t>
                </a:r>
              </a:p>
              <a:p>
                <a:pPr marL="45720" indent="0" algn="ctr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ζ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6">
                <a:extLst>
                  <a:ext uri="{FF2B5EF4-FFF2-40B4-BE49-F238E27FC236}">
                    <a16:creationId xmlns:a16="http://schemas.microsoft.com/office/drawing/2014/main" id="{32EB6814-AEC9-41D4-AA9C-325DB9E18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023" y="1135568"/>
                <a:ext cx="5144475" cy="4873973"/>
              </a:xfrm>
              <a:blipFill>
                <a:blip r:embed="rId2"/>
                <a:stretch>
                  <a:fillRect l="-948" t="-1000" r="-1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232F-0D23-4955-A146-CA2FFD8703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E828EE-86C7-4E10-8A3C-C2B8B8675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2" y="1135568"/>
            <a:ext cx="6432748" cy="4106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947FB0-2762-4402-9D74-BF5A97B47C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54" y="1377176"/>
            <a:ext cx="1163130" cy="1163130"/>
          </a:xfrm>
          <a:prstGeom prst="rect">
            <a:avLst/>
          </a:prstGeom>
        </p:spPr>
      </p:pic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88711CF6-E3CD-4DA2-B87D-987229E0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r>
              <a:rPr lang="ru-RU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1868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30" y="148417"/>
            <a:ext cx="11638008" cy="85895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коэффициента демпфирования на </a:t>
            </a:r>
            <a:r>
              <a:rPr lang="ru-RU" dirty="0" err="1"/>
              <a:t>разжижаемость</a:t>
            </a:r>
            <a:r>
              <a:rPr lang="ru-RU" dirty="0"/>
              <a:t> грунтов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9840FB-57CD-418F-A900-192AE5BB5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43" y="1610996"/>
            <a:ext cx="5976269" cy="3892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570D9D-4811-45DA-977F-5D78DA520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" y="1610996"/>
            <a:ext cx="5997456" cy="3892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08A9642-EA8E-418E-8A2F-F46D1B64C3EB}"/>
              </a:ext>
            </a:extLst>
          </p:cNvPr>
          <p:cNvSpPr txBox="1">
            <a:spLocks/>
          </p:cNvSpPr>
          <p:nvPr/>
        </p:nvSpPr>
        <p:spPr>
          <a:xfrm>
            <a:off x="180930" y="1094152"/>
            <a:ext cx="11638008" cy="329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+mn-lt"/>
              </a:rPr>
              <a:t>В выборке использовались образцы с </a:t>
            </a:r>
            <a:r>
              <a:rPr lang="en-US" sz="2000" dirty="0">
                <a:latin typeface="+mn-lt"/>
              </a:rPr>
              <a:t>CSR </a:t>
            </a:r>
            <a:r>
              <a:rPr lang="ru-RU" sz="2000" dirty="0">
                <a:latin typeface="+mn-lt"/>
              </a:rPr>
              <a:t>= 0.4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</a:rPr>
              <a:t>± 0.03</a:t>
            </a:r>
            <a:endParaRPr lang="ru-RU" sz="2000" dirty="0">
              <a:latin typeface="+mn-l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3A1F248-0D83-49A6-9E5A-80D8B647B0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639" y="2593180"/>
            <a:ext cx="1671639" cy="167163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D0CB67-7D27-43ED-BD05-66570A53C1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83" y="2716105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2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30" y="201643"/>
            <a:ext cx="11638008" cy="85895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коэффициента демпфирования на </a:t>
            </a:r>
            <a:r>
              <a:rPr lang="ru-RU" dirty="0" err="1"/>
              <a:t>разжижаемость</a:t>
            </a:r>
            <a:r>
              <a:rPr lang="ru-RU" dirty="0"/>
              <a:t> грунтов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08A9642-EA8E-418E-8A2F-F46D1B64C3EB}"/>
              </a:ext>
            </a:extLst>
          </p:cNvPr>
          <p:cNvSpPr txBox="1">
            <a:spLocks/>
          </p:cNvSpPr>
          <p:nvPr/>
        </p:nvSpPr>
        <p:spPr>
          <a:xfrm>
            <a:off x="180930" y="1094152"/>
            <a:ext cx="11638008" cy="329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+mn-lt"/>
              </a:rPr>
              <a:t>В выборке использовались образцы с </a:t>
            </a:r>
            <a:r>
              <a:rPr lang="en-US" sz="2000" dirty="0">
                <a:latin typeface="+mn-lt"/>
              </a:rPr>
              <a:t>CSR </a:t>
            </a:r>
            <a:r>
              <a:rPr lang="ru-RU" sz="2000" dirty="0">
                <a:latin typeface="+mn-lt"/>
              </a:rPr>
              <a:t>= 0.4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</a:rPr>
              <a:t>± 0.03</a:t>
            </a:r>
            <a:endParaRPr lang="ru-RU" sz="2000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156C49-4EF0-45F6-B45F-29AAE2BAE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09" y="1540426"/>
            <a:ext cx="7158781" cy="4621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9C55C3-587E-405E-B356-BEC75857D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39" y="3429000"/>
            <a:ext cx="167163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BE5532-3F00-4A54-A4BC-46C73F05A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10" name="Объект 6">
            <a:extLst>
              <a:ext uri="{FF2B5EF4-FFF2-40B4-BE49-F238E27FC236}">
                <a16:creationId xmlns:a16="http://schemas.microsoft.com/office/drawing/2014/main" id="{DDEB36E6-408E-40C8-8D68-F274E362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449" y="1059108"/>
            <a:ext cx="7609551" cy="3333080"/>
          </a:xfrm>
        </p:spPr>
        <p:txBody>
          <a:bodyPr>
            <a:noAutofit/>
          </a:bodyPr>
          <a:lstStyle/>
          <a:p>
            <a:pPr marL="4572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/>
              <a:t>Грунтовая лаборатория «МОСТДОРГЕОТРЕСТ» предлагает услуги по определению физико-механических свойств грунтов, анализу химического состава грунтов и грунтовых вод, определению их свойств в целях классификации по стандартам ГОСТ и ASTM, обеспечения входными параметрами программных комплексов численного моделирования грунтовых оснований.</a:t>
            </a:r>
          </a:p>
          <a:p>
            <a:pPr marL="4572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/>
              <a:t>Лаборатория оснащена высокоточным аналитическим оборудованием отечественного и зарубежного производства, в том числе атомно-эмиссионными спектро-матрами, системами капиллярного электрофореза, установками трехосного сжатия,  вибростабиломет-рами, резонансными колонками и др.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22DAB1-8166-4F10-9355-2FC33D19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1" y="1059109"/>
            <a:ext cx="1499616" cy="1992497"/>
          </a:xfrm>
          <a:prstGeom prst="rect">
            <a:avLst/>
          </a:prstGeom>
        </p:spPr>
      </p:pic>
      <p:pic>
        <p:nvPicPr>
          <p:cNvPr id="12" name="Рисунок 9">
            <a:extLst>
              <a:ext uri="{FF2B5EF4-FFF2-40B4-BE49-F238E27FC236}">
                <a16:creationId xmlns:a16="http://schemas.microsoft.com/office/drawing/2014/main" id="{9520B8D7-5AB1-4A4C-97F0-7896B55B2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3" y="3098800"/>
            <a:ext cx="4311938" cy="2052228"/>
          </a:xfrm>
          <a:prstGeom prst="rect">
            <a:avLst/>
          </a:prstGeom>
        </p:spPr>
      </p:pic>
      <p:pic>
        <p:nvPicPr>
          <p:cNvPr id="13" name="Рисунок 11">
            <a:extLst>
              <a:ext uri="{FF2B5EF4-FFF2-40B4-BE49-F238E27FC236}">
                <a16:creationId xmlns:a16="http://schemas.microsoft.com/office/drawing/2014/main" id="{2A82BE9B-521A-4933-A2B9-E99949DF7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17" y="1059108"/>
            <a:ext cx="2732703" cy="1992497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3F67E61D-7109-475F-A360-C689A30676EF}"/>
              </a:ext>
            </a:extLst>
          </p:cNvPr>
          <p:cNvSpPr/>
          <p:nvPr/>
        </p:nvSpPr>
        <p:spPr>
          <a:xfrm>
            <a:off x="147383" y="5198222"/>
            <a:ext cx="60432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+mj-lt"/>
              </a:rPr>
              <a:t>mdgt.ru</a:t>
            </a:r>
            <a:br>
              <a:rPr lang="ru-RU" sz="2800" dirty="0"/>
            </a:br>
            <a:r>
              <a:rPr lang="ru-RU" sz="2800" dirty="0"/>
              <a:t>+7 (495) 656-69-10</a:t>
            </a:r>
            <a:endParaRPr lang="en-US" sz="2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5E463DCA-D025-443E-96DC-80FA5BDA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24644"/>
            <a:ext cx="11745622" cy="638922"/>
          </a:xfrm>
        </p:spPr>
        <p:txBody>
          <a:bodyPr/>
          <a:lstStyle/>
          <a:p>
            <a:r>
              <a:rPr lang="ru-RU" dirty="0"/>
              <a:t>АО МОСТДОРГЕОТРЕСТ грунтовая лаборатория</a:t>
            </a:r>
          </a:p>
        </p:txBody>
      </p:sp>
    </p:spTree>
    <p:extLst>
      <p:ext uri="{BB962C8B-B14F-4D97-AF65-F5344CB8AC3E}">
        <p14:creationId xmlns:p14="http://schemas.microsoft.com/office/powerpoint/2010/main" val="301039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6FA95-0F01-4771-8A06-766E2883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63" y="68306"/>
            <a:ext cx="11638008" cy="1074455"/>
          </a:xfrm>
        </p:spPr>
        <p:txBody>
          <a:bodyPr/>
          <a:lstStyle/>
          <a:p>
            <a:r>
              <a:rPr lang="ru-RU" dirty="0"/>
              <a:t>Влияние коэффициента демпфирования на</a:t>
            </a:r>
            <a:br>
              <a:rPr lang="ru-RU" dirty="0"/>
            </a:br>
            <a:r>
              <a:rPr lang="ru-RU" dirty="0"/>
              <a:t> перемещения при импульсном воздействии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7343393-1E19-45E8-B232-99BDC2F9DB46}"/>
              </a:ext>
            </a:extLst>
          </p:cNvPr>
          <p:cNvSpPr txBox="1">
            <a:spLocks/>
          </p:cNvSpPr>
          <p:nvPr/>
        </p:nvSpPr>
        <p:spPr>
          <a:xfrm>
            <a:off x="4913003" y="3271990"/>
            <a:ext cx="7066924" cy="115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0FAF6-A25F-4202-87A4-CFEEA0137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88A609-1FF2-4B6E-8DD6-2777B418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094" y="1291904"/>
            <a:ext cx="7157266" cy="2421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8047E9-C989-49D1-9EDC-1EE20A5E5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094" y="3772541"/>
            <a:ext cx="7157266" cy="2421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A6179-7710-43D1-B592-B780CBCD61FC}"/>
                  </a:ext>
                </a:extLst>
              </p:cNvPr>
              <p:cNvSpPr txBox="1"/>
              <p:nvPr/>
            </p:nvSpPr>
            <p:spPr>
              <a:xfrm>
                <a:off x="528613" y="2271842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0.05</a:t>
                </a:r>
                <a:endParaRPr lang="ru-RU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A6179-7710-43D1-B592-B780CBCD6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13" y="2271842"/>
                <a:ext cx="1338285" cy="461665"/>
              </a:xfrm>
              <a:prstGeom prst="rect">
                <a:avLst/>
              </a:prstGeom>
              <a:blipFill>
                <a:blip r:embed="rId5"/>
                <a:stretch>
                  <a:fillRect l="-3653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98F5D7-4C5B-4C63-898F-952DBD4CEC2C}"/>
                  </a:ext>
                </a:extLst>
              </p:cNvPr>
              <p:cNvSpPr txBox="1"/>
              <p:nvPr/>
            </p:nvSpPr>
            <p:spPr>
              <a:xfrm>
                <a:off x="528614" y="4430454"/>
                <a:ext cx="1338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</m:oMath>
                </a14:m>
                <a:r>
                  <a:rPr lang="ru-RU" sz="2400" dirty="0"/>
                  <a:t>= </a:t>
                </a:r>
                <a:r>
                  <a:rPr lang="en-US" sz="2400" dirty="0"/>
                  <a:t>0.7</a:t>
                </a:r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98F5D7-4C5B-4C63-898F-952DBD4C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14" y="4430454"/>
                <a:ext cx="1338285" cy="461665"/>
              </a:xfrm>
              <a:prstGeom prst="rect">
                <a:avLst/>
              </a:prstGeom>
              <a:blipFill>
                <a:blip r:embed="rId6"/>
                <a:stretch>
                  <a:fillRect l="-3653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5EE21BCA-B351-43C9-97C3-E2344014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3280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Методы определения параметров</a:t>
            </a:r>
          </a:p>
        </p:txBody>
      </p:sp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CED28A6D-C8F2-4D30-BA95-08C375675D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349" y="2471886"/>
            <a:ext cx="4272474" cy="3204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DE02F-6FE8-4CAF-8F66-37257CE86CCA}"/>
              </a:ext>
            </a:extLst>
          </p:cNvPr>
          <p:cNvSpPr txBox="1"/>
          <p:nvPr/>
        </p:nvSpPr>
        <p:spPr>
          <a:xfrm>
            <a:off x="299356" y="1088740"/>
            <a:ext cx="36008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ru-RU" sz="2300" b="1" dirty="0">
                <a:latin typeface="+mj-lt"/>
              </a:rPr>
              <a:t>1.	</a:t>
            </a:r>
            <a:r>
              <a:rPr lang="ru-RU" sz="2300" dirty="0"/>
              <a:t>Резонансная </a:t>
            </a:r>
            <a:br>
              <a:rPr lang="ru-RU" sz="2300" dirty="0"/>
            </a:br>
            <a:r>
              <a:rPr lang="ru-RU" sz="2300" dirty="0"/>
              <a:t>	колонка</a:t>
            </a:r>
            <a:endParaRPr lang="en-US" sz="2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78E69-9A89-4AE4-AE92-6C0DC2FE20E0}"/>
              </a:ext>
            </a:extLst>
          </p:cNvPr>
          <p:cNvSpPr txBox="1"/>
          <p:nvPr/>
        </p:nvSpPr>
        <p:spPr>
          <a:xfrm>
            <a:off x="4079776" y="1088740"/>
            <a:ext cx="36364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363"/>
            <a:r>
              <a:rPr lang="ru-RU" sz="2300" b="1" dirty="0">
                <a:latin typeface="+mj-lt"/>
              </a:rPr>
              <a:t>2.	</a:t>
            </a:r>
            <a:r>
              <a:rPr lang="ru-RU" sz="2300" dirty="0"/>
              <a:t>Динамический </a:t>
            </a:r>
          </a:p>
          <a:p>
            <a:pPr defTabSz="360363"/>
            <a:r>
              <a:rPr lang="ru-RU" sz="2300" dirty="0"/>
              <a:t>	</a:t>
            </a:r>
            <a:r>
              <a:rPr lang="ru-RU" sz="2300" dirty="0" err="1"/>
              <a:t>стабилометр</a:t>
            </a:r>
            <a:endParaRPr lang="ru-RU" sz="2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C8007-6E6E-4670-82C2-95A624E14BBB}"/>
              </a:ext>
            </a:extLst>
          </p:cNvPr>
          <p:cNvSpPr txBox="1"/>
          <p:nvPr/>
        </p:nvSpPr>
        <p:spPr>
          <a:xfrm>
            <a:off x="7860196" y="1088740"/>
            <a:ext cx="36364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363"/>
            <a:r>
              <a:rPr lang="ru-RU" sz="2300" b="1" dirty="0">
                <a:latin typeface="+mj-lt"/>
              </a:rPr>
              <a:t>3.	</a:t>
            </a:r>
            <a:r>
              <a:rPr lang="en-US" sz="2300" dirty="0"/>
              <a:t>Simple Direct Shear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E3B77A-5F1A-401E-8828-8BEEDA0642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102" y="1937825"/>
            <a:ext cx="3279807" cy="4273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618315-EA93-412C-A1E0-CFE90A8C0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7" y="1913391"/>
            <a:ext cx="2584182" cy="4323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5094F677-F43B-48A0-A5DE-C5B13A00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0454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5B9F900-0CF0-463D-A9DC-398BC318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Резонансная колонка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DA6DDD-0897-4EBB-B82B-307957A639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1DADE3-514F-45BC-A590-D716DC8639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88"/>
          <a:stretch/>
        </p:blipFill>
        <p:spPr>
          <a:xfrm>
            <a:off x="368300" y="959522"/>
            <a:ext cx="7023100" cy="5197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EC176-3608-4023-9D0A-92F025090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013" y="1351600"/>
            <a:ext cx="3792950" cy="207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66A5DE-B0A1-47C7-96D8-9DCDD4A7B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0" t="-573" r="35032" b="7039"/>
          <a:stretch/>
        </p:blipFill>
        <p:spPr>
          <a:xfrm>
            <a:off x="8690497" y="3543944"/>
            <a:ext cx="1787003" cy="2739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A1601-0156-4E52-99CA-1DBBFB60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Резонансная колонка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E13E8F-B505-4377-A1A7-E6D0AA9F8F01}"/>
              </a:ext>
            </a:extLst>
          </p:cNvPr>
          <p:cNvPicPr/>
          <p:nvPr/>
        </p:nvPicPr>
        <p:blipFill rotWithShape="1">
          <a:blip r:embed="rId2"/>
          <a:srcRect l="5048" t="312" r="57455" b="12814"/>
          <a:stretch/>
        </p:blipFill>
        <p:spPr>
          <a:xfrm>
            <a:off x="393592" y="1211069"/>
            <a:ext cx="6948958" cy="4987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083C9-9857-4ADF-8A52-5034A90FE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234E3C-F2F8-42DE-B259-FF06C901B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44" y="2585219"/>
            <a:ext cx="2500055" cy="2500055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3107B5CB-B1E2-4C30-86DA-219CC0EF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6</a:t>
            </a:fld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0B73E-4B0B-47BF-86EA-9AC7091DC389}"/>
              </a:ext>
            </a:extLst>
          </p:cNvPr>
          <p:cNvSpPr txBox="1"/>
          <p:nvPr/>
        </p:nvSpPr>
        <p:spPr>
          <a:xfrm>
            <a:off x="7693467" y="1281743"/>
            <a:ext cx="4373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</a:rPr>
              <a:t>Коэффициент демпфирования рассчитывается </a:t>
            </a:r>
            <a:r>
              <a:rPr lang="ru-RU" sz="1800" dirty="0">
                <a:latin typeface="+mn-lt"/>
              </a:rPr>
              <a:t>через кривую затухающих колебаний (слайд 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15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8FD10-E5AE-422E-A23A-B51A9899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Резонансная колонка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5C8860-E406-4193-8041-831923FC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1"/>
          <a:stretch/>
        </p:blipFill>
        <p:spPr>
          <a:xfrm>
            <a:off x="647666" y="1233948"/>
            <a:ext cx="10780735" cy="49514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4341F-E062-436D-93AA-705519462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37B219-EDB2-414E-AA4A-7E94AFC59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716" y="1893395"/>
            <a:ext cx="3827084" cy="3827084"/>
          </a:xfrm>
          <a:prstGeom prst="rect">
            <a:avLst/>
          </a:prstGeom>
        </p:spPr>
      </p:pic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71A6A109-3863-4719-820A-04D6502C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9422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Динамический </a:t>
            </a:r>
            <a:r>
              <a:rPr lang="ru-RU" dirty="0" err="1"/>
              <a:t>стабилометр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6405FAB-17FD-4AD6-B089-13FBF1BE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8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EC5066-A3A0-4E6E-AAC2-127094648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t="318" r="32222" b="9857"/>
          <a:stretch/>
        </p:blipFill>
        <p:spPr>
          <a:xfrm rot="16200000">
            <a:off x="1836973" y="-331347"/>
            <a:ext cx="4730078" cy="74642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76F8AE-335F-4909-8008-A88D51F99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629" y="1211069"/>
            <a:ext cx="3909323" cy="2903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Объект 2">
            <a:extLst>
              <a:ext uri="{FF2B5EF4-FFF2-40B4-BE49-F238E27FC236}">
                <a16:creationId xmlns:a16="http://schemas.microsoft.com/office/drawing/2014/main" id="{F84B9696-C1DD-4489-B423-B8F442534F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67704" y="4313975"/>
            <a:ext cx="1889172" cy="1889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66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E4D27B-B761-448B-B2A7-35EA62B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30" y="217450"/>
            <a:ext cx="11638008" cy="638922"/>
          </a:xfrm>
        </p:spPr>
        <p:txBody>
          <a:bodyPr/>
          <a:lstStyle/>
          <a:p>
            <a:r>
              <a:rPr lang="ru-RU" dirty="0"/>
              <a:t>Динамический </a:t>
            </a:r>
            <a:r>
              <a:rPr lang="ru-RU" dirty="0" err="1"/>
              <a:t>стабилометр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9AFCB0-7B92-4373-9E1E-B85ABF1E0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9" y="0"/>
            <a:ext cx="1211069" cy="12110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5D43B3-8483-4FC7-B5A6-B09B2EA7A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7" t="22098" r="47920" b="39439"/>
          <a:stretch/>
        </p:blipFill>
        <p:spPr>
          <a:xfrm>
            <a:off x="457292" y="1073822"/>
            <a:ext cx="4317908" cy="3829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B8B49D-19F8-4162-B9AC-DEDA960FE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0" t="13043" r="66026" b="8462"/>
          <a:stretch/>
        </p:blipFill>
        <p:spPr>
          <a:xfrm>
            <a:off x="4809538" y="1073821"/>
            <a:ext cx="4337312" cy="3829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651867-C56B-4F59-8171-64328B49CFF2}"/>
                  </a:ext>
                </a:extLst>
              </p:cNvPr>
              <p:cNvSpPr txBox="1"/>
              <p:nvPr/>
            </p:nvSpPr>
            <p:spPr>
              <a:xfrm>
                <a:off x="9296400" y="1326919"/>
                <a:ext cx="2827098" cy="3710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sz="2000" dirty="0">
                    <a:solidFill>
                      <a:schemeClr val="tx1"/>
                    </a:solidFill>
                  </a:rPr>
                  <a:t>Коэффициент демпфирования  рассчитывается по формуле:</a:t>
                </a:r>
              </a:p>
              <a:p>
                <a:endParaRPr lang="en-US" b="0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𝑙𝑜𝑜𝑝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ru-RU"/>
                              <m:t>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ru-RU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000" dirty="0"/>
                  <a:t>—</a:t>
                </a:r>
                <a:r>
                  <a:rPr lang="en-US" sz="2000" dirty="0"/>
                  <a:t> </a:t>
                </a:r>
                <a:r>
                  <a:rPr lang="ru-RU" dirty="0"/>
                  <a:t>рассеянная </a:t>
                </a:r>
                <a:endParaRPr lang="en-US" dirty="0"/>
              </a:p>
              <a:p>
                <a:r>
                  <a:rPr lang="en-US" dirty="0"/>
                  <a:t>	</a:t>
                </a:r>
                <a:r>
                  <a:rPr lang="ru-RU" dirty="0"/>
                  <a:t>энергия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000" dirty="0"/>
                  <a:t>— </a:t>
                </a:r>
                <a:r>
                  <a:rPr lang="ru-RU" dirty="0"/>
                  <a:t>энергия </a:t>
                </a:r>
                <a:endParaRPr lang="en-US" dirty="0"/>
              </a:p>
              <a:p>
                <a:r>
                  <a:rPr lang="en-US" dirty="0"/>
                  <a:t>	</a:t>
                </a:r>
                <a:r>
                  <a:rPr lang="ru-RU" dirty="0"/>
                  <a:t>деформации</a:t>
                </a:r>
              </a:p>
              <a:p>
                <a:endParaRPr lang="ru-RU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651867-C56B-4F59-8171-64328B49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1326919"/>
                <a:ext cx="2827098" cy="3710568"/>
              </a:xfrm>
              <a:prstGeom prst="rect">
                <a:avLst/>
              </a:prstGeom>
              <a:blipFill>
                <a:blip r:embed="rId5"/>
                <a:stretch>
                  <a:fillRect l="-5388" t="-2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C6A58C-7906-4F2A-93AF-310E843BCD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71" y="2507476"/>
            <a:ext cx="1163130" cy="1163130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6405FAB-17FD-4AD6-B089-13FBF1BE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872" y="6402806"/>
            <a:ext cx="640080" cy="237744"/>
          </a:xfrm>
        </p:spPr>
        <p:txBody>
          <a:bodyPr/>
          <a:lstStyle/>
          <a:p>
            <a:fld id="{CA8D9AD5-F248-4919-864A-CFD76CC027D6}" type="slidenum">
              <a:rPr lang="ru-RU" sz="2000" smtClean="0"/>
              <a:t>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68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eer Green 16x9">
  <a:themeElements>
    <a:clrScheme name="Sheer Green">
      <a:dk1>
        <a:srgbClr val="624D38"/>
      </a:dk1>
      <a:lt1>
        <a:srgbClr val="FFFFFF"/>
      </a:lt1>
      <a:dk2>
        <a:srgbClr val="404040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04C4809-32CE-4D76-8837-BF87A221E8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0</TotalTime>
  <Words>408</Words>
  <Application>Microsoft Office PowerPoint</Application>
  <PresentationFormat>Широкоэкранный</PresentationFormat>
  <Paragraphs>86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Cambria Math</vt:lpstr>
      <vt:lpstr>Century Gothic</vt:lpstr>
      <vt:lpstr>Wingdings 3</vt:lpstr>
      <vt:lpstr>Sheer Green 16x9</vt:lpstr>
      <vt:lpstr>Презентация PowerPoint</vt:lpstr>
      <vt:lpstr>Параметры затухающих колебаний</vt:lpstr>
      <vt:lpstr>Влияние коэффициента демпфирования на  перемещения при импульсном воздействии</vt:lpstr>
      <vt:lpstr>Методы определения параметров</vt:lpstr>
      <vt:lpstr>Резонансная колонка</vt:lpstr>
      <vt:lpstr>Резонансная колонка</vt:lpstr>
      <vt:lpstr>Резонансная колонка</vt:lpstr>
      <vt:lpstr>Динамический стабилометр</vt:lpstr>
      <vt:lpstr>Динамический стабилометр</vt:lpstr>
      <vt:lpstr>Динамический стабилометр</vt:lpstr>
      <vt:lpstr>Динамический стабилометр</vt:lpstr>
      <vt:lpstr>Прямой простой сдвиг</vt:lpstr>
      <vt:lpstr>Определение коэффициентов Рэлея</vt:lpstr>
      <vt:lpstr>Динамический стабилометр</vt:lpstr>
      <vt:lpstr>Динамический стабилометр</vt:lpstr>
      <vt:lpstr>Определение коэффициентов Рэлея  для низкочастотных колебаний</vt:lpstr>
      <vt:lpstr>Сравнение результатов</vt:lpstr>
      <vt:lpstr>Учет параметров демпфирования  при  моделировании сейсмических нагрузок</vt:lpstr>
      <vt:lpstr>Учет параметров демпфирования  при  моделировании сейсмических нагрузок</vt:lpstr>
      <vt:lpstr>Влияние коэффициента демпфирования на разжижаемость грунтов</vt:lpstr>
      <vt:lpstr>Влияние коэффициента демпфирования на разжижаемость грунтов</vt:lpstr>
      <vt:lpstr>АО МОСТДОРГЕОТРЕСТ грунтовая лаборатория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2017-10-31T14:26:17Z</dcterms:created>
  <dcterms:modified xsi:type="dcterms:W3CDTF">2022-04-29T08:02:40Z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TC029208979991</vt:lpwstr>
  </property>
</Properties>
</file>